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4.png" ContentType="image/png"/>
  <Override PartName="/ppt/media/image1.gif" ContentType="image/gif"/>
  <Override PartName="/ppt/media/image3.png" ContentType="image/png"/>
  <Override PartName="/ppt/media/image2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FEAACAA-028F-4CC1-ADE2-F077C80294E9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04/07/25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493EC38-8C0D-452D-9473-98DB21AE73F3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AD5FA50-64C7-408B-919F-F19E4BB22FE6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04/07/25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E0E6274-A4BC-4253-A1D5-32E908727D24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1EAF836-1802-4206-8B0D-B13081D30A05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04/07/25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390350A-1FBF-4C82-860B-38F6EBC33F5F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85866A0-58DA-4AB7-9A2C-6CAE749B8A25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04/07/25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04726DE-A0D1-497D-8D49-640C3ABBD4F8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8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en-IN" sz="6000" spc="-1" strike="noStrike">
                <a:solidFill>
                  <a:srgbClr val="ff0000"/>
                </a:solidFill>
                <a:latin typeface="Calibri Light"/>
              </a:rPr>
              <a:t>PARALLEL COMPUTING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376560" y="708120"/>
            <a:ext cx="11376000" cy="160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000"/>
          </a:bodyPr>
          <a:p>
            <a:pPr algn="ctr">
              <a:lnSpc>
                <a:spcPct val="9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Why Use Parallel Computing?</a:t>
            </a:r>
            <a:br/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407880" y="1066680"/>
            <a:ext cx="11376000" cy="55396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SAVE TIME AND/OR MONEY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SOLVE LARGER / MORE COMPLEX PROBLEMS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rgbClr val="212529"/>
                </a:solidFill>
                <a:latin typeface="Calibri"/>
              </a:rPr>
              <a:t>Many problems are so large and/or complex that it is impractical or impossible to solve them using a serial program, especially given limited computer memory.</a:t>
            </a:r>
            <a:endParaRPr b="0" lang="en-US" sz="19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900" spc="-1" strike="noStrike">
                <a:solidFill>
                  <a:srgbClr val="212529"/>
                </a:solidFill>
                <a:latin typeface="Calibri"/>
              </a:rPr>
              <a:t>Example:</a:t>
            </a:r>
            <a:endParaRPr b="0" lang="en-US" sz="19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212529"/>
                </a:solidFill>
                <a:latin typeface="Calibri"/>
              </a:rPr>
              <a:t> </a:t>
            </a:r>
            <a:r>
              <a:rPr b="0" lang="en-US" sz="1500" spc="-1" strike="noStrike">
                <a:solidFill>
                  <a:srgbClr val="212529"/>
                </a:solidFill>
                <a:latin typeface="Calibri"/>
              </a:rPr>
              <a:t>Grand Challenge Problems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212529"/>
                </a:solidFill>
                <a:latin typeface="Calibri"/>
              </a:rPr>
              <a:t> </a:t>
            </a:r>
            <a:r>
              <a:rPr b="0" lang="en-US" sz="1500" spc="-1" strike="noStrike">
                <a:solidFill>
                  <a:srgbClr val="212529"/>
                </a:solidFill>
                <a:latin typeface="Calibri"/>
              </a:rPr>
              <a:t>Web search engines/databases processing millions of transactions every second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4" name="Picture 4" descr=""/>
          <p:cNvPicPr/>
          <p:nvPr/>
        </p:nvPicPr>
        <p:blipFill>
          <a:blip r:embed="rId1"/>
          <a:stretch/>
        </p:blipFill>
        <p:spPr>
          <a:xfrm>
            <a:off x="4943880" y="1416600"/>
            <a:ext cx="6370560" cy="229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457200" y="403560"/>
            <a:ext cx="10896120" cy="57733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IN" sz="2800" spc="-1" strike="noStrike">
                <a:solidFill>
                  <a:srgbClr val="212529"/>
                </a:solidFill>
                <a:latin typeface="Calibri"/>
              </a:rPr>
              <a:t>PROVIDE CONCURRENCY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A single compute resource can only do one thing at a time. Multiple compute resources can do many things simultaneously.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Example: Collaborative Networks provide a global venue where people from around the world can meet and conduct work "virtually</a:t>
            </a: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."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Picture 4" descr=""/>
          <p:cNvPicPr/>
          <p:nvPr/>
        </p:nvPicPr>
        <p:blipFill>
          <a:blip r:embed="rId1"/>
          <a:stretch/>
        </p:blipFill>
        <p:spPr>
          <a:xfrm>
            <a:off x="1470960" y="3100320"/>
            <a:ext cx="8496720" cy="288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466200" y="403560"/>
            <a:ext cx="11205360" cy="614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TAKE ADVANTAGE OF NON-LOCAL RESOURCES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212529"/>
                </a:solidFill>
                <a:latin typeface="Calibri"/>
              </a:rPr>
              <a:t>Using compute resources on a wide area network, or even the Internet when local compute resources are scarce or insufficient</a:t>
            </a: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MAKE BETTER USE OF UNDERLYING PARALLEL HARDWARE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212529"/>
                </a:solidFill>
                <a:latin typeface="Calibri"/>
              </a:rPr>
              <a:t>Modern computers, even laptops, are parallel in architecture with multiple processors/cores.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212529"/>
                </a:solidFill>
                <a:latin typeface="Calibri"/>
              </a:rPr>
              <a:t>Parallel software is specifically intended for parallel hardware with multiple cores, threads, etc.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212529"/>
                </a:solidFill>
                <a:latin typeface="Calibri"/>
              </a:rPr>
              <a:t>In most cases, serial programs run on modern computers "waste" potential computing power.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636480" y="365040"/>
            <a:ext cx="10716840" cy="51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1000"/>
          </a:bodyPr>
          <a:p>
            <a:pPr>
              <a:lnSpc>
                <a:spcPct val="90000"/>
              </a:lnSpc>
            </a:pPr>
            <a:br/>
            <a:r>
              <a:rPr b="0" lang="en-IN" sz="4400" spc="-1" strike="noStrike">
                <a:solidFill>
                  <a:srgbClr val="212529"/>
                </a:solidFill>
                <a:latin typeface="Calibri Light"/>
              </a:rPr>
              <a:t>The Future</a:t>
            </a:r>
            <a:br/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367560" y="977040"/>
            <a:ext cx="11510280" cy="56473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During the past 20+ years, the trends indicated by ever faster networks, distributed systems, and multi-processor computer architectures (even at the desktop level) clearly show that </a:t>
            </a:r>
            <a:r>
              <a:rPr b="1" i="1" lang="en-US" sz="2800" spc="-1" strike="noStrike">
                <a:solidFill>
                  <a:srgbClr val="212529"/>
                </a:solidFill>
                <a:latin typeface="Calibri"/>
              </a:rPr>
              <a:t>parallelism is the future of computing</a:t>
            </a: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In this same time period, there has been a greater than </a:t>
            </a:r>
            <a:r>
              <a:rPr b="1" lang="en-US" sz="2800" spc="-1" strike="noStrike">
                <a:solidFill>
                  <a:srgbClr val="212529"/>
                </a:solidFill>
                <a:latin typeface="Calibri"/>
              </a:rPr>
              <a:t>500,000x</a:t>
            </a: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 increase in supercomputer performance, with no end currently in sight.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1" i="1" lang="en-US" sz="2800" spc="-1" strike="noStrike">
                <a:solidFill>
                  <a:srgbClr val="212529"/>
                </a:solidFill>
                <a:latin typeface="Calibri"/>
              </a:rPr>
              <a:t>The race is already on for Exascale Computing - we are entering Exascale era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Exaflop = 10</a:t>
            </a:r>
            <a:r>
              <a:rPr b="0" lang="en-US" sz="2800" spc="-1" strike="noStrike" baseline="30000">
                <a:solidFill>
                  <a:srgbClr val="212529"/>
                </a:solidFill>
                <a:latin typeface="Calibri"/>
              </a:rPr>
              <a:t>18</a:t>
            </a:r>
            <a:r>
              <a:rPr b="0" lang="en-US" sz="2800" spc="-1" strike="noStrike">
                <a:solidFill>
                  <a:srgbClr val="212529"/>
                </a:solidFill>
                <a:latin typeface="Calibri"/>
              </a:rPr>
              <a:t> calculations per second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0" name="Picture 4" descr=""/>
          <p:cNvPicPr/>
          <p:nvPr/>
        </p:nvPicPr>
        <p:blipFill>
          <a:blip r:embed="rId1"/>
          <a:stretch/>
        </p:blipFill>
        <p:spPr>
          <a:xfrm>
            <a:off x="6901920" y="3684600"/>
            <a:ext cx="4922280" cy="310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295920" y="833400"/>
            <a:ext cx="11053080" cy="683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"/>
          </a:bodyPr>
          <a:p>
            <a:pPr>
              <a:lnSpc>
                <a:spcPct val="90000"/>
              </a:lnSpc>
            </a:pPr>
            <a:br/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Who Is Using Parallel Computing?</a:t>
            </a:r>
            <a:br/>
            <a:r>
              <a:rPr b="0" lang="en-US" sz="3100" spc="-1" strike="noStrike">
                <a:solidFill>
                  <a:srgbClr val="212529"/>
                </a:solidFill>
                <a:latin typeface="Calibri Light"/>
              </a:rPr>
              <a:t>Science and Engineering</a:t>
            </a:r>
            <a:br/>
            <a:br/>
            <a:endParaRPr b="0" lang="en-US" sz="31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2" name="Content Placeholder 4" descr=""/>
          <p:cNvPicPr/>
          <p:nvPr/>
        </p:nvPicPr>
        <p:blipFill>
          <a:blip r:embed="rId1"/>
          <a:stretch/>
        </p:blipFill>
        <p:spPr>
          <a:xfrm>
            <a:off x="1733400" y="1825560"/>
            <a:ext cx="872460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268920" y="89640"/>
            <a:ext cx="11084400" cy="609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4000"/>
          </a:bodyPr>
          <a:p>
            <a:pPr>
              <a:lnSpc>
                <a:spcPct val="90000"/>
              </a:lnSpc>
            </a:pPr>
            <a:br/>
            <a:br/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268920" y="815760"/>
            <a:ext cx="11581920" cy="569232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9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Historically, parallel computing has been considered to be "the high end of computing," and has been used to model difficult problems in many areas of science and engineering: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Atmosphere, Earth, Environment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Physics - applied, nuclear, particle, condensed matter, high pressure, fusion, photonics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Bioscience, Biotechnology, Genetics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Chemistry, Molecular Sciences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Geology, Seismology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Mechanical Engineering - from prosthetics to spacecraft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Electrical Engineering, Circuit Design, Microelectronics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Computer Science, Mathematics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Defense, Weapons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304920" y="268920"/>
            <a:ext cx="11438640" cy="6176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IN" sz="2800" spc="-1" strike="noStrike">
                <a:solidFill>
                  <a:srgbClr val="212529"/>
                </a:solidFill>
                <a:latin typeface="Open Sans"/>
              </a:rPr>
              <a:t>Industrial and Commercial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Picture 4" descr=""/>
          <p:cNvPicPr/>
          <p:nvPr/>
        </p:nvPicPr>
        <p:blipFill>
          <a:blip r:embed="rId1"/>
          <a:stretch/>
        </p:blipFill>
        <p:spPr>
          <a:xfrm>
            <a:off x="1325520" y="1165680"/>
            <a:ext cx="9540720" cy="452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93200" y="322560"/>
            <a:ext cx="11402640" cy="62391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4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Today, commercial applications provide an equal or greater driving force in the development of faster computers. These applications require the processing of large amounts of data in sophisticated ways.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For example: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"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Big Data," databases, data mining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Artificial Intelligence (AI)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Oil exploration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Web search engines, web based business services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Medical imaging and diagnosis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Pharmaceutical design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Financial and economic modeling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Management of national and multi-national corporations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Advanced graphics and virtual reality, particularly in the entertainment industry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Networked video and multi-media technologies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Collaborative work environments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Von Neumann Architecture</a:t>
            </a:r>
            <a:br/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744120" y="1371600"/>
            <a:ext cx="10609200" cy="4804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5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John Von-Neumann proposed his computer architecture design in 1945 which was later known as Von-Neumann Architecture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It is also known as IAS computer. –Institution for Advanced Studies.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 von Neumann computer uses the stored-program concept. The CPU executes a stored program that specifies a sequence of read and write operations on the memory.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This design is still used in most computers produced today.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Uses a single processor.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Uses one memory for both instructions and data.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Executes programs following the fetch-decode-execute cycle.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br/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03560" y="161280"/>
            <a:ext cx="10950120" cy="752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Times New Roman"/>
              </a:rPr>
              <a:t>Basic design: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224280" y="1022040"/>
            <a:ext cx="11129400" cy="5763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Memory is used to store both program and data instructions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Program instructions are coded data which tell the computer to do something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Data is simply information to be used by the program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 central processing unit (CPU) gets instructions and/or data from memory, decodes the instructions and then </a:t>
            </a:r>
            <a:r>
              <a:rPr b="1" i="1" lang="en-US" sz="2400" spc="-1" strike="noStrike">
                <a:solidFill>
                  <a:srgbClr val="000000"/>
                </a:solidFill>
                <a:latin typeface="Times New Roman"/>
              </a:rPr>
              <a:t>sequentially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 performs them.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br/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2" name="Picture 4" descr=""/>
          <p:cNvPicPr/>
          <p:nvPr/>
        </p:nvPicPr>
        <p:blipFill>
          <a:blip r:embed="rId1"/>
          <a:stretch/>
        </p:blipFill>
        <p:spPr>
          <a:xfrm>
            <a:off x="2008080" y="3357000"/>
            <a:ext cx="6248160" cy="322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09480" y="365040"/>
            <a:ext cx="10743840" cy="988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64000"/>
          </a:bodyPr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What is Serial Computing?</a:t>
            </a:r>
            <a:br/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394560" y="932400"/>
            <a:ext cx="11626920" cy="5754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Traditionally, software has been written for </a:t>
            </a:r>
            <a:r>
              <a:rPr b="1" i="1" lang="en-US" sz="2800" spc="-1" strike="noStrike">
                <a:solidFill>
                  <a:srgbClr val="000000"/>
                </a:solidFill>
                <a:latin typeface="Times New Roman"/>
              </a:rPr>
              <a:t>serial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 computation: To be run on a single computer having a single Central Processing Unit (CPU);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 problem is broken into a discrete series of instructions.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Instructions are executed one after another.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Only one instruction may execute at any moment in time.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Picture 2" descr="Serial computing"/>
          <p:cNvPicPr/>
          <p:nvPr/>
        </p:nvPicPr>
        <p:blipFill>
          <a:blip r:embed="rId1"/>
          <a:stretch/>
        </p:blipFill>
        <p:spPr>
          <a:xfrm>
            <a:off x="1363680" y="3544560"/>
            <a:ext cx="6273720" cy="238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4000" p14:dur="2000"/>
    </mc:Choice>
    <mc:Fallback>
      <p:transition spd="slow" advTm="4000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Key Components of Von Neumann Architecture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376560" y="1825560"/>
            <a:ext cx="11617920" cy="49064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1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93e42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393e42"/>
                </a:solidFill>
                <a:latin typeface="Arial"/>
              </a:rPr>
              <a:t>Central Processing Unit (CPU</a:t>
            </a:r>
            <a:r>
              <a:rPr b="0" lang="en-US" sz="2800" spc="-1" strike="noStrike">
                <a:solidFill>
                  <a:srgbClr val="393e42"/>
                </a:solidFill>
                <a:latin typeface="Arial"/>
              </a:rPr>
              <a:t>): The part of a computer that carries out instructions and performs arithmetic, logical, and control operations.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93e42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393e42"/>
                </a:solidFill>
                <a:latin typeface="Arial"/>
              </a:rPr>
              <a:t>Memory:</a:t>
            </a:r>
            <a:r>
              <a:rPr b="0" lang="en-US" sz="2800" spc="-1" strike="noStrike">
                <a:solidFill>
                  <a:srgbClr val="393e42"/>
                </a:solidFill>
                <a:latin typeface="Arial"/>
              </a:rPr>
              <a:t> A place where the computer stores and retrieves data and instructions.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93e4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393e42"/>
                </a:solidFill>
                <a:latin typeface="Arial"/>
              </a:rPr>
              <a:t>Memory is divided into two types: primary memory, such as Random Access Memory (RAM), and secondary memory, like hard disk drives and solid-state drives.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93e42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393e42"/>
                </a:solidFill>
                <a:latin typeface="Arial"/>
              </a:rPr>
              <a:t>Input-Output (I/O) devices</a:t>
            </a:r>
            <a:r>
              <a:rPr b="0" lang="en-US" sz="2800" spc="-1" strike="noStrike">
                <a:solidFill>
                  <a:srgbClr val="393e42"/>
                </a:solidFill>
                <a:latin typeface="Arial"/>
              </a:rPr>
              <a:t>: Components responsible for interfacing the computer with the external world. Examples of I/O devices include keyboards, mice, printers, and monitors.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93e42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393e42"/>
                </a:solidFill>
                <a:latin typeface="Arial"/>
              </a:rPr>
              <a:t>System Bus: </a:t>
            </a:r>
            <a:r>
              <a:rPr b="0" lang="en-US" sz="2800" spc="-1" strike="noStrike">
                <a:solidFill>
                  <a:srgbClr val="393e42"/>
                </a:solidFill>
                <a:latin typeface="Arial"/>
              </a:rPr>
              <a:t>A communication pathway that connects the CPU, memory, and I/O devices, enabling data and control signals to flow between these components.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57200" y="717120"/>
            <a:ext cx="11420640" cy="13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Flynn's Classical Taxonomy</a:t>
            </a:r>
            <a:br/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394560" y="1111680"/>
            <a:ext cx="11250360" cy="5486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There are different ways to classify parallel computers. One of the more widely used classifications, in use since 1966, is called Flynn's Taxonomy.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Flynn's taxonomy distinguishes multi-processor computer architectures according to how they can be classified along the two independent dimensions of </a:t>
            </a:r>
            <a:r>
              <a:rPr b="1" i="1" lang="en-US" sz="2800" spc="-1" strike="noStrike">
                <a:solidFill>
                  <a:srgbClr val="000000"/>
                </a:solidFill>
                <a:latin typeface="Times New Roman"/>
              </a:rPr>
              <a:t>Instruction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 and </a:t>
            </a:r>
            <a:r>
              <a:rPr b="1" i="1" lang="en-US" sz="2800" spc="-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. Each of these dimensions can have only one of two possible states: </a:t>
            </a:r>
            <a:r>
              <a:rPr b="1" i="1" lang="en-US" sz="2800" spc="-1" strike="noStrike">
                <a:solidFill>
                  <a:srgbClr val="000000"/>
                </a:solidFill>
                <a:latin typeface="Times New Roman"/>
              </a:rPr>
              <a:t>Single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 or </a:t>
            </a:r>
            <a:r>
              <a:rPr b="1" i="1" lang="en-US" sz="2800" spc="-1" strike="noStrike">
                <a:solidFill>
                  <a:srgbClr val="000000"/>
                </a:solidFill>
                <a:latin typeface="Times New Roman"/>
              </a:rPr>
              <a:t>Multiple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333333"/>
                </a:solidFill>
                <a:latin typeface="guardian-text-oreilly"/>
              </a:rPr>
              <a:t>Parallel computers can be classified in at least four ways: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333333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333333"/>
                </a:solidFill>
                <a:latin typeface="guardian-text-oreilly"/>
              </a:rPr>
              <a:t>Single Instruction stream Single Data stream</a:t>
            </a:r>
            <a:r>
              <a:rPr b="0" lang="en-US" sz="2400" spc="-1" strike="noStrike">
                <a:solidFill>
                  <a:srgbClr val="333333"/>
                </a:solidFill>
                <a:latin typeface="guardian-text-oreilly"/>
              </a:rPr>
              <a:t> (</a:t>
            </a:r>
            <a:r>
              <a:rPr b="1" lang="en-US" sz="2400" spc="-1" strike="noStrike">
                <a:solidFill>
                  <a:srgbClr val="333333"/>
                </a:solidFill>
                <a:latin typeface="guardian-text-oreilly"/>
              </a:rPr>
              <a:t>SISD</a:t>
            </a:r>
            <a:r>
              <a:rPr b="0" lang="en-US" sz="2400" spc="-1" strike="noStrike">
                <a:solidFill>
                  <a:srgbClr val="333333"/>
                </a:solidFill>
                <a:latin typeface="guardian-text-oreilly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333333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333333"/>
                </a:solidFill>
                <a:latin typeface="guardian-text-oreilly"/>
              </a:rPr>
              <a:t>Single Instruction stream Multiple Data stream</a:t>
            </a:r>
            <a:r>
              <a:rPr b="0" lang="en-US" sz="2400" spc="-1" strike="noStrike">
                <a:solidFill>
                  <a:srgbClr val="333333"/>
                </a:solidFill>
                <a:latin typeface="guardian-text-oreilly"/>
              </a:rPr>
              <a:t> (</a:t>
            </a:r>
            <a:r>
              <a:rPr b="1" lang="en-US" sz="2400" spc="-1" strike="noStrike">
                <a:solidFill>
                  <a:srgbClr val="333333"/>
                </a:solidFill>
                <a:latin typeface="guardian-text-oreilly"/>
              </a:rPr>
              <a:t>SIMD</a:t>
            </a:r>
            <a:r>
              <a:rPr b="0" lang="en-US" sz="2400" spc="-1" strike="noStrike">
                <a:solidFill>
                  <a:srgbClr val="333333"/>
                </a:solidFill>
                <a:latin typeface="guardian-text-oreilly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333333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333333"/>
                </a:solidFill>
                <a:latin typeface="guardian-text-oreilly"/>
              </a:rPr>
              <a:t>Multiple Instruction stream Single Data stream</a:t>
            </a:r>
            <a:r>
              <a:rPr b="0" lang="en-US" sz="2400" spc="-1" strike="noStrike">
                <a:solidFill>
                  <a:srgbClr val="333333"/>
                </a:solidFill>
                <a:latin typeface="guardian-text-oreilly"/>
              </a:rPr>
              <a:t> (</a:t>
            </a:r>
            <a:r>
              <a:rPr b="1" lang="en-US" sz="2400" spc="-1" strike="noStrike">
                <a:solidFill>
                  <a:srgbClr val="333333"/>
                </a:solidFill>
                <a:latin typeface="guardian-text-oreilly"/>
              </a:rPr>
              <a:t>MISD</a:t>
            </a:r>
            <a:r>
              <a:rPr b="0" lang="en-US" sz="2400" spc="-1" strike="noStrike">
                <a:solidFill>
                  <a:srgbClr val="333333"/>
                </a:solidFill>
                <a:latin typeface="guardian-text-oreilly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333333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333333"/>
                </a:solidFill>
                <a:latin typeface="guardian-text-oreilly"/>
              </a:rPr>
              <a:t>Multiple Instruction stream Multiple Data stream</a:t>
            </a:r>
            <a:r>
              <a:rPr b="0" lang="en-US" sz="2400" spc="-1" strike="noStrike">
                <a:solidFill>
                  <a:srgbClr val="333333"/>
                </a:solidFill>
                <a:latin typeface="guardian-text-oreilly"/>
              </a:rPr>
              <a:t> (</a:t>
            </a:r>
            <a:r>
              <a:rPr b="1" lang="en-US" sz="2400" spc="-1" strike="noStrike">
                <a:solidFill>
                  <a:srgbClr val="333333"/>
                </a:solidFill>
                <a:latin typeface="guardian-text-oreilly"/>
              </a:rPr>
              <a:t>MIMD</a:t>
            </a:r>
            <a:r>
              <a:rPr b="0" lang="en-US" sz="2400" spc="-1" strike="noStrike">
                <a:solidFill>
                  <a:srgbClr val="333333"/>
                </a:solidFill>
                <a:latin typeface="guardian-text-oreilly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Content Placeholder 4" descr=""/>
          <p:cNvPicPr/>
          <p:nvPr/>
        </p:nvPicPr>
        <p:blipFill>
          <a:blip r:embed="rId1"/>
          <a:stretch/>
        </p:blipFill>
        <p:spPr>
          <a:xfrm>
            <a:off x="2581920" y="1302840"/>
            <a:ext cx="6911640" cy="409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Single Instruction, Single Data (SISD):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" name="Content Placeholder 4" descr=""/>
          <p:cNvPicPr/>
          <p:nvPr/>
        </p:nvPicPr>
        <p:blipFill>
          <a:blip r:embed="rId1"/>
          <a:stretch/>
        </p:blipFill>
        <p:spPr>
          <a:xfrm>
            <a:off x="759240" y="2459160"/>
            <a:ext cx="5336280" cy="3299400"/>
          </a:xfrm>
          <a:prstGeom prst="rect">
            <a:avLst/>
          </a:prstGeom>
          <a:ln w="0">
            <a:noFill/>
          </a:ln>
        </p:spPr>
      </p:pic>
      <p:pic>
        <p:nvPicPr>
          <p:cNvPr id="210" name="Picture 3" descr=""/>
          <p:cNvPicPr/>
          <p:nvPr/>
        </p:nvPicPr>
        <p:blipFill>
          <a:blip r:embed="rId2"/>
          <a:stretch/>
        </p:blipFill>
        <p:spPr>
          <a:xfrm>
            <a:off x="6826680" y="2054160"/>
            <a:ext cx="4526640" cy="401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365040"/>
            <a:ext cx="10515240" cy="60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Times New Roman"/>
              </a:rPr>
              <a:t> </a:t>
            </a: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Single Instruction, Single Data (SISD):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82840" y="1271880"/>
            <a:ext cx="8130600" cy="52207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 serial (non-parallel) computer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Single instruction: only one instruction stream is being acted on by the CPU during any one clock cycle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Single data: only one data stream is being used as input during any one clock cycle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Deterministic execution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This is the oldest and until recently, the most prevalent form of computer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Examples: most PCs, single CPU workstations and mainframes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Content Placeholder 5" descr=""/>
          <p:cNvPicPr/>
          <p:nvPr/>
        </p:nvPicPr>
        <p:blipFill>
          <a:blip r:embed="rId1"/>
          <a:stretch/>
        </p:blipFill>
        <p:spPr>
          <a:xfrm>
            <a:off x="8826840" y="1209600"/>
            <a:ext cx="3140640" cy="377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Single Instruction, Multiple Data (SIMD)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5" name="Content Placeholder 4" descr=""/>
          <p:cNvPicPr/>
          <p:nvPr/>
        </p:nvPicPr>
        <p:blipFill>
          <a:blip r:embed="rId1"/>
          <a:stretch/>
        </p:blipFill>
        <p:spPr>
          <a:xfrm>
            <a:off x="663480" y="1825560"/>
            <a:ext cx="9833760" cy="452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Content Placeholder 4" descr=""/>
          <p:cNvPicPr/>
          <p:nvPr/>
        </p:nvPicPr>
        <p:blipFill>
          <a:blip r:embed="rId1"/>
          <a:stretch/>
        </p:blipFill>
        <p:spPr>
          <a:xfrm>
            <a:off x="674280" y="480600"/>
            <a:ext cx="4464000" cy="410004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6" descr=""/>
          <p:cNvPicPr/>
          <p:nvPr/>
        </p:nvPicPr>
        <p:blipFill>
          <a:blip r:embed="rId2"/>
          <a:stretch/>
        </p:blipFill>
        <p:spPr>
          <a:xfrm>
            <a:off x="5744880" y="1069920"/>
            <a:ext cx="5881680" cy="4425120"/>
          </a:xfrm>
          <a:prstGeom prst="rect">
            <a:avLst/>
          </a:prstGeom>
          <a:ln w="0">
            <a:noFill/>
          </a:ln>
        </p:spPr>
      </p:pic>
      <p:pic>
        <p:nvPicPr>
          <p:cNvPr id="218" name="Picture 8" descr=""/>
          <p:cNvPicPr/>
          <p:nvPr/>
        </p:nvPicPr>
        <p:blipFill>
          <a:blip r:embed="rId3"/>
          <a:stretch/>
        </p:blipFill>
        <p:spPr>
          <a:xfrm>
            <a:off x="4061160" y="4515120"/>
            <a:ext cx="4069080" cy="220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Single Instruction, Multiple Data (SIMD):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457200" y="1690560"/>
            <a:ext cx="11492280" cy="509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 type of parallel computer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Single instruction: All processing units execute the same instruction at any given clock cycle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Multiple data: Each processing unit can operate on a different data element.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Best suited for specialized problems characterized by a high degree of regularity, such as image processing.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Synchronous and deterministic execution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Two varieties: Processor Arrays and Vector Pipelines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Examples: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Processor Arrays: Connection Machine CM-2, Maspar MP-1, MP-2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Vector Pipelines: IBM 9000, Cray C90, Fujitsu VP, NEC SX-2, Hitachi S820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Multiple Instruction, Single Data (MISD):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2" name="Content Placeholder 4" descr=""/>
          <p:cNvPicPr/>
          <p:nvPr/>
        </p:nvPicPr>
        <p:blipFill>
          <a:blip r:embed="rId1"/>
          <a:stretch/>
        </p:blipFill>
        <p:spPr>
          <a:xfrm>
            <a:off x="884520" y="1825560"/>
            <a:ext cx="1042236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Content Placeholder 6" descr=""/>
          <p:cNvPicPr/>
          <p:nvPr/>
        </p:nvPicPr>
        <p:blipFill>
          <a:blip r:embed="rId1"/>
          <a:stretch/>
        </p:blipFill>
        <p:spPr>
          <a:xfrm>
            <a:off x="5997960" y="1342080"/>
            <a:ext cx="5783760" cy="322308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4" descr=""/>
          <p:cNvPicPr/>
          <p:nvPr/>
        </p:nvPicPr>
        <p:blipFill>
          <a:blip r:embed="rId2"/>
          <a:stretch/>
        </p:blipFill>
        <p:spPr>
          <a:xfrm>
            <a:off x="410040" y="1120680"/>
            <a:ext cx="5299920" cy="48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Content Placeholder 4" descr=""/>
          <p:cNvPicPr/>
          <p:nvPr/>
        </p:nvPicPr>
        <p:blipFill>
          <a:blip r:embed="rId1"/>
          <a:stretch/>
        </p:blipFill>
        <p:spPr>
          <a:xfrm>
            <a:off x="613080" y="914400"/>
            <a:ext cx="11306160" cy="544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380880" y="87120"/>
            <a:ext cx="11604600" cy="593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Multiple Instruction, Single Data (MISD):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241920" y="1119240"/>
            <a:ext cx="11501280" cy="5272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 single data stream is fed into multiple processing units.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Each processing unit operates on the data independently via independent instruction streams.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Few actual examples of this class of parallel computer have ever existed. One is the experimental Carnegie-Mellon  computer (1971).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Some conceivable uses might be: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multiple frequency filters operating on a single signal stream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multiple cryptography algorithms attempting to crack a single coded message.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Arial"/>
              </a:rPr>
              <a:t>Multiple Instruction, Multiple Data (MIMD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8" name="Content Placeholder 4" descr=""/>
          <p:cNvPicPr/>
          <p:nvPr/>
        </p:nvPicPr>
        <p:blipFill>
          <a:blip r:embed="rId1"/>
          <a:stretch/>
        </p:blipFill>
        <p:spPr>
          <a:xfrm>
            <a:off x="1693800" y="1825560"/>
            <a:ext cx="880380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38080" y="365040"/>
            <a:ext cx="10515240" cy="441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6000"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Arial"/>
              </a:rPr>
              <a:t>Multiple Instruction, Multiple Data (MIMD):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609480" y="1075680"/>
            <a:ext cx="11071080" cy="5100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Currently, the most common type of parallel computer. Most modern computers fall into this category.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Multiple Instruction: every processor may be executing a different instruction stream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Multiple Data: every processor may be working with a different data stream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Execution can be synchronous or asynchronous, deterministic or non-deterministic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Examples: most current supercomputers, networked parallel computer "grids" and multi-processor SMP computers - including some types of PCs.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747720" y="1231560"/>
            <a:ext cx="4922640" cy="405396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4" descr=""/>
          <p:cNvPicPr/>
          <p:nvPr/>
        </p:nvPicPr>
        <p:blipFill>
          <a:blip r:embed="rId2"/>
          <a:stretch/>
        </p:blipFill>
        <p:spPr>
          <a:xfrm>
            <a:off x="6797160" y="1934640"/>
            <a:ext cx="4442400" cy="313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277920" y="510840"/>
            <a:ext cx="11537280" cy="61761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IN" sz="3600" spc="-1" strike="noStrike">
                <a:solidFill>
                  <a:srgbClr val="000000"/>
                </a:solidFill>
                <a:latin typeface="Times New Roman"/>
              </a:rPr>
              <a:t>Limits to serial computing 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Transmission speeds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- the speed of a serial computer is directly dependent upon how fast data can move through hardware. Absolute limits are the speed of light (30 cm/nanosecond) and the transmission limit of copper wire (9 cm/nanosecond).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Limits to miniaturization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- processor technology is allowing an increasing number of transistors to be placed on a chip. However, even with molecular or atomic-level components, a limit will be reached on how small components can be.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Economic limitations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- it is increasingly expensive to make a single processor faster. Using a larger number of moderately fast commodity processors to achieve the same (or better) performance is less expensive.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546840" y="1031040"/>
            <a:ext cx="10806480" cy="5145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In the simplest sense, </a:t>
            </a:r>
            <a:r>
              <a:rPr b="1" i="1" lang="en-US" sz="2800" spc="-1" strike="noStrike">
                <a:solidFill>
                  <a:srgbClr val="000000"/>
                </a:solidFill>
                <a:latin typeface="Times New Roman"/>
              </a:rPr>
              <a:t>parallel computing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 is the simultaneous use of </a:t>
            </a:r>
            <a:r>
              <a:rPr b="0" lang="en-US" sz="2800" spc="-1" strike="noStrike">
                <a:solidFill>
                  <a:srgbClr val="ff0000"/>
                </a:solidFill>
                <a:latin typeface="Times New Roman"/>
              </a:rPr>
              <a:t>multiple compute resources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to solve a </a:t>
            </a:r>
            <a:r>
              <a:rPr b="0" lang="en-US" sz="2800" spc="-1" strike="noStrike">
                <a:solidFill>
                  <a:srgbClr val="ff0000"/>
                </a:solidFill>
                <a:latin typeface="Times New Roman"/>
              </a:rPr>
              <a:t>computational problem.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To be run using multiple CPUs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 problem is broken into discrete parts that can be solved concurrently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Each part is further broken down to a series of instructions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Instructions from each part execute simultaneously on different CPUs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942840" y="143280"/>
            <a:ext cx="694764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0000"/>
                </a:solidFill>
                <a:latin typeface="Arial"/>
              </a:rPr>
              <a:t>What is parallel computing?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74" name="Picture 5" descr=""/>
          <p:cNvPicPr/>
          <p:nvPr/>
        </p:nvPicPr>
        <p:blipFill>
          <a:blip r:embed="rId1"/>
          <a:stretch/>
        </p:blipFill>
        <p:spPr>
          <a:xfrm>
            <a:off x="2079720" y="4001400"/>
            <a:ext cx="7574760" cy="270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Content Placeholder 4" descr=""/>
          <p:cNvPicPr/>
          <p:nvPr/>
        </p:nvPicPr>
        <p:blipFill>
          <a:blip r:embed="rId1"/>
          <a:stretch/>
        </p:blipFill>
        <p:spPr>
          <a:xfrm>
            <a:off x="1974600" y="1825560"/>
            <a:ext cx="824256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313920" y="412200"/>
            <a:ext cx="11483280" cy="61675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</a:rPr>
              <a:t>The compute resources can include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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 single computer with multiple processors;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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An arbitrary number of computers connected by a network;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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 combination of both.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The computational problem usually demonstrates characteristics such as the ability to be: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Broken apart into discrete pieces of work that can be solved simultaneously;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Execute multiple program instructions at any moment in time;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Solved in less time with multiple compute resources than with a single compute resource.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Calibri Light"/>
              </a:rPr>
              <a:t>PARALLEL COMPUTER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502200" y="1380600"/>
            <a:ext cx="11322000" cy="5190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5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 parallel computer is a collection of processors, typically of the same type, interconnected in a certain fashion to allow the coordination of their activities and exchange of data.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Our main goal is to present algorithms that are suitable for implementation on parallel computers.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000" spc="-1" strike="noStrike">
                <a:solidFill>
                  <a:srgbClr val="212529"/>
                </a:solidFill>
                <a:latin typeface="Calibri"/>
              </a:rPr>
              <a:t>Virtually all stand-alone computers today are parallel from a hardware perspective: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000" spc="-1" strike="noStrike">
                <a:solidFill>
                  <a:srgbClr val="212529"/>
                </a:solidFill>
                <a:latin typeface="Calibri"/>
              </a:rPr>
              <a:t>Multiple functional units (L1 cache, L2 cache, branch, prefetch, decode, floating-point, graphics processing (GPU), integer, etc.)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000" spc="-1" strike="noStrike">
                <a:solidFill>
                  <a:srgbClr val="212529"/>
                </a:solidFill>
                <a:latin typeface="Calibri"/>
              </a:rPr>
              <a:t>Multiple execution units/cores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90000"/>
              </a:lnSpc>
              <a:spcBef>
                <a:spcPts val="499"/>
              </a:spcBef>
              <a:buClr>
                <a:srgbClr val="212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000" spc="-1" strike="noStrike">
                <a:solidFill>
                  <a:srgbClr val="212529"/>
                </a:solidFill>
                <a:latin typeface="Calibri"/>
              </a:rPr>
              <a:t>Multiple hardware threads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46840" y="412200"/>
            <a:ext cx="10806480" cy="57643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2125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12529"/>
                </a:solidFill>
                <a:latin typeface="Open Sans"/>
              </a:rPr>
              <a:t>Networks connect multiple stand-alone computers (nodes) to make larger parallel computer clusters.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1" name="Picture 4" descr=""/>
          <p:cNvPicPr/>
          <p:nvPr/>
        </p:nvPicPr>
        <p:blipFill>
          <a:blip r:embed="rId1"/>
          <a:stretch/>
        </p:blipFill>
        <p:spPr>
          <a:xfrm>
            <a:off x="1710360" y="1702800"/>
            <a:ext cx="8771040" cy="345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1342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2024-01-12T08:53:07Z</dcterms:created>
  <dc:creator>Anjaly Aneesh</dc:creator>
  <dc:description/>
  <dc:language>en-US</dc:language>
  <cp:lastModifiedBy/>
  <dcterms:modified xsi:type="dcterms:W3CDTF">2025-07-04T19:28:24Z</dcterms:modified>
  <cp:revision>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33</vt:r8>
  </property>
</Properties>
</file>